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71" r:id="rId6"/>
    <p:sldId id="269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66"/>
    <a:srgbClr val="BC50A0"/>
    <a:srgbClr val="66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D77E8-D3F3-4C0E-A106-45483105A3B7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7BEE9-5147-4CCF-B9BB-FE8BF6FE8E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61972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Р</a:t>
            </a: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ечевое  развитие детей             с   </a:t>
            </a:r>
            <a:r>
              <a:rPr lang="ru-RU" b="1" dirty="0" err="1" smtClean="0">
                <a:solidFill>
                  <a:srgbClr val="FF0000"/>
                </a:solidFill>
                <a:latin typeface="Comic Sans MS" pitchFamily="66" charset="0"/>
              </a:rPr>
              <a:t>онр</a:t>
            </a: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  в подготовительной   группе компенсирующей направленности « Васильки»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584176"/>
          </a:xfrm>
        </p:spPr>
        <p:txBody>
          <a:bodyPr>
            <a:normAutofit/>
          </a:bodyPr>
          <a:lstStyle/>
          <a:p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Comic Sans MS" pitchFamily="66" charset="0"/>
                <a:cs typeface="Courier New" pitchFamily="49" charset="0"/>
              </a:rPr>
              <a:t>ВЗАИМОСВЯЗЬ СПЕЦИАЛИСТОВ</a:t>
            </a:r>
            <a:br>
              <a:rPr lang="ru-RU" sz="2400" b="1" dirty="0" smtClean="0">
                <a:latin typeface="Comic Sans MS" pitchFamily="66" charset="0"/>
                <a:cs typeface="Courier New" pitchFamily="49" charset="0"/>
              </a:rPr>
            </a:br>
            <a:r>
              <a:rPr lang="ru-RU" sz="2400" b="1" dirty="0" smtClean="0">
                <a:latin typeface="Comic Sans MS" pitchFamily="66" charset="0"/>
                <a:cs typeface="Courier New" pitchFamily="49" charset="0"/>
              </a:rPr>
              <a:t>В КОРРЕКЦИИ РЕЧИ</a:t>
            </a:r>
            <a:endParaRPr lang="ru-RU" sz="2400" b="1" dirty="0">
              <a:latin typeface="Comic Sans MS" pitchFamily="66" charset="0"/>
              <a:cs typeface="Courier New" pitchFamily="49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31840" y="3429000"/>
            <a:ext cx="3168352" cy="9144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УЧИТЕЛЬ - ЛОГОПЕД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700808"/>
            <a:ext cx="2808312" cy="7920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воспитатели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5085184"/>
            <a:ext cx="2267744" cy="7920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медсестра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1700808"/>
            <a:ext cx="3456384" cy="8640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Comic Sans MS" pitchFamily="66" charset="0"/>
              </a:rPr>
              <a:t>музыкальный  руководитель и инструктор по физической культуре</a:t>
            </a:r>
            <a:endParaRPr lang="ru-RU" sz="1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5085184"/>
            <a:ext cx="2664296" cy="7920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педагог - психолог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051720" y="2492896"/>
            <a:ext cx="1080120" cy="864096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6372200" y="2636912"/>
            <a:ext cx="720080" cy="7920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372200" y="4293096"/>
            <a:ext cx="936104" cy="72008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979712" y="4293096"/>
            <a:ext cx="1152128" cy="7920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27584" y="188641"/>
            <a:ext cx="7630616" cy="223224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Comic Sans MS" pitchFamily="66" charset="0"/>
              </a:rPr>
              <a:t>ЗАДАЧИ  РЕЧЕВОГО  РАЗВИТИЯ  ДЕТЕЙ С ОНР  6-7  лет </a:t>
            </a:r>
            <a:r>
              <a:rPr lang="ru-RU" sz="2400" dirty="0" smtClean="0">
                <a:latin typeface="Comic Sans MS" pitchFamily="66" charset="0"/>
              </a:rPr>
              <a:t/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(2-й г. обучения)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8352928" cy="4608512"/>
          </a:xfrm>
        </p:spPr>
        <p:txBody>
          <a:bodyPr>
            <a:normAutofit/>
          </a:bodyPr>
          <a:lstStyle/>
          <a:p>
            <a:pPr marL="971550" lvl="1" indent="-514350" algn="l"/>
            <a:r>
              <a:rPr lang="ru-RU" sz="3600" b="1" dirty="0" smtClean="0">
                <a:solidFill>
                  <a:srgbClr val="C00000"/>
                </a:solidFill>
              </a:rPr>
              <a:t>1. Исправление звукопроизношения у детей</a:t>
            </a:r>
          </a:p>
          <a:p>
            <a:pPr marL="971550" lvl="1" indent="-514350" algn="l">
              <a:buAutoNum type="arabicPeriod" startAt="2"/>
            </a:pPr>
            <a:r>
              <a:rPr lang="ru-RU" sz="3600" b="1" dirty="0" smtClean="0">
                <a:solidFill>
                  <a:srgbClr val="C00000"/>
                </a:solidFill>
              </a:rPr>
              <a:t>Развитие фонематического   слуха</a:t>
            </a:r>
          </a:p>
          <a:p>
            <a:pPr marL="971550" lvl="1" indent="-514350" algn="l">
              <a:buAutoNum type="arabicPeriod" startAt="3"/>
            </a:pPr>
            <a:r>
              <a:rPr lang="ru-RU" sz="3600" b="1" dirty="0" smtClean="0">
                <a:solidFill>
                  <a:srgbClr val="C00000"/>
                </a:solidFill>
              </a:rPr>
              <a:t>Развитие связной речи</a:t>
            </a:r>
          </a:p>
          <a:p>
            <a:pPr marL="971550" lvl="1" indent="-514350" algn="l"/>
            <a:r>
              <a:rPr lang="ru-RU" sz="3600" b="1" dirty="0" smtClean="0">
                <a:solidFill>
                  <a:srgbClr val="C00000"/>
                </a:solidFill>
              </a:rPr>
              <a:t>4.  Укрепление 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и сбережение здоровья детей</a:t>
            </a:r>
          </a:p>
          <a:p>
            <a:pPr marL="971550" lvl="1" indent="-514350" algn="l">
              <a:buAutoNum type="arabicPeriod" startAt="3"/>
            </a:pPr>
            <a:endParaRPr lang="ru-RU" dirty="0" smtClean="0"/>
          </a:p>
          <a:p>
            <a:pPr marL="971550" lvl="1" indent="-514350" algn="l">
              <a:buAutoNum type="arabicPeriod" startAt="2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60648"/>
            <a:ext cx="8858280" cy="9361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472518" cy="911594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ru-RU" sz="3200" b="1" dirty="0" smtClean="0">
                <a:solidFill>
                  <a:srgbClr val="C00000"/>
                </a:solidFill>
              </a:rPr>
              <a:t>1. Исправление звукопроизношения у дете</a:t>
            </a:r>
            <a:r>
              <a:rPr lang="ru-RU" sz="3200" dirty="0" smtClean="0">
                <a:solidFill>
                  <a:srgbClr val="C00000"/>
                </a:solidFill>
              </a:rPr>
              <a:t>й</a:t>
            </a:r>
            <a:br>
              <a:rPr lang="ru-RU" sz="3200" dirty="0" smtClean="0">
                <a:solidFill>
                  <a:srgbClr val="C00000"/>
                </a:solidFill>
              </a:rPr>
            </a:b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1428736"/>
            <a:ext cx="4857784" cy="1080120"/>
          </a:xfrm>
          <a:prstGeom prst="rect">
            <a:avLst/>
          </a:prstGeom>
          <a:solidFill>
            <a:srgbClr val="BC5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71550" lvl="1" indent="-514350" algn="ctr"/>
            <a:r>
              <a:rPr lang="ru-RU" sz="2800" b="1" dirty="0" smtClean="0">
                <a:solidFill>
                  <a:schemeClr val="tx1"/>
                </a:solidFill>
              </a:rPr>
              <a:t>На индивидуальных занятиях    логопеда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14546" y="2643182"/>
            <a:ext cx="4968552" cy="28083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 о всех видах детской деятельности  ОУ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(воспитатели</a:t>
            </a:r>
            <a:r>
              <a:rPr lang="ru-RU" sz="2000" dirty="0" smtClean="0">
                <a:solidFill>
                  <a:srgbClr val="C00000"/>
                </a:solidFill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на занятиях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</a:rPr>
              <a:t>В режимных процессах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</a:rPr>
              <a:t>В играх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</a:rPr>
              <a:t>На прогулке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</a:rPr>
              <a:t>По заданию логопеда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</a:rPr>
              <a:t>На праздниках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5572140"/>
            <a:ext cx="5000660" cy="1080120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В семье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715436" cy="615475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Конечно, детский сад – не школа, и строгой системы домашних заданий тут быть не может. Но есть целый ряд вопросов, задавая которые вы узнаете уровень представлений вашего ребёнка об окружающей жизни. Причём сами вопросы подобраны с учётом возрастных возможностей ребёнка и тех знаний, которые он должен усвоить в детском саду. Совокупность таких вопросов по какой – либо теме мы будем называть заданием. Конечно эти вопросы не для всех, а только для тех детей, у которых неравнодушны родители, т.е. родители, которые хотят: Знать что изучает ребёнок в детском саду, помочь ему или проверить его; наверстать пропущенное по болезни; помочь ребёнку закрепить пройденное; понять неусвоенное; подготовить ребёнка к школе.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Помните: ребёнку нужна помощь, а невыполнение заданий за него! 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Задания могут быть для всей группы или конкретно для вашего ребёнка – чаще всего на закрепление поставленных звуков и пройденного лексического материала.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/>
          </a:bodyPr>
          <a:lstStyle/>
          <a:p>
            <a:pPr marL="971550" lvl="1" indent="-514350" algn="ctr"/>
            <a:r>
              <a:rPr lang="ru-RU" sz="3200" b="1" dirty="0" smtClean="0">
                <a:solidFill>
                  <a:srgbClr val="C00000"/>
                </a:solidFill>
              </a:rPr>
              <a:t>2</a:t>
            </a:r>
            <a:r>
              <a:rPr lang="ru-RU" sz="4000" b="1" dirty="0" smtClean="0">
                <a:solidFill>
                  <a:srgbClr val="C00000"/>
                </a:solidFill>
              </a:rPr>
              <a:t>. Развитие фонематического   слуха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200" dirty="0" smtClean="0"/>
              <a:t>Обучение грамоте: </a:t>
            </a:r>
            <a:br>
              <a:rPr lang="ru-RU" sz="32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800" dirty="0" smtClean="0"/>
              <a:t>выделение на слух звуков речи, </a:t>
            </a:r>
            <a:br>
              <a:rPr lang="ru-RU" sz="2800" dirty="0" smtClean="0"/>
            </a:br>
            <a:r>
              <a:rPr lang="ru-RU" sz="2800" dirty="0" smtClean="0"/>
              <a:t>нахождение их местоположения в словах,</a:t>
            </a:r>
            <a:br>
              <a:rPr lang="ru-RU" sz="2800" dirty="0" smtClean="0"/>
            </a:br>
            <a:r>
              <a:rPr lang="ru-RU" sz="2800" dirty="0" smtClean="0"/>
              <a:t> характеристика каждого звука, </a:t>
            </a:r>
            <a:br>
              <a:rPr lang="ru-RU" sz="2800" dirty="0" smtClean="0"/>
            </a:br>
            <a:r>
              <a:rPr lang="ru-RU" sz="2800" dirty="0" smtClean="0"/>
              <a:t>запоминание букв, </a:t>
            </a:r>
            <a:br>
              <a:rPr lang="ru-RU" sz="2800" dirty="0" smtClean="0"/>
            </a:br>
            <a:r>
              <a:rPr lang="ru-RU" sz="2800" dirty="0" smtClean="0"/>
              <a:t>чтение, </a:t>
            </a:r>
            <a:br>
              <a:rPr lang="ru-RU" sz="2800" dirty="0" smtClean="0"/>
            </a:br>
            <a:r>
              <a:rPr lang="ru-RU" sz="2800" dirty="0" smtClean="0"/>
              <a:t>письмо на слух слогов и слов)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40768"/>
            <a:ext cx="9144000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dirty="0" smtClean="0"/>
          </a:p>
          <a:p>
            <a:pPr algn="ctr"/>
            <a:endParaRPr lang="ru-RU" sz="4000" dirty="0"/>
          </a:p>
          <a:p>
            <a:endParaRPr lang="ru-RU" sz="3200" dirty="0" smtClean="0"/>
          </a:p>
          <a:p>
            <a:pPr>
              <a:buFont typeface="Wingdings" pitchFamily="2" charset="2"/>
              <a:buChar char="v"/>
            </a:pPr>
            <a:endParaRPr lang="ru-RU" sz="3200" dirty="0" smtClean="0"/>
          </a:p>
          <a:p>
            <a:pPr>
              <a:buFont typeface="Wingdings" pitchFamily="2" charset="2"/>
              <a:buChar char="v"/>
            </a:pP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8864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3. Развитие связной речи</a:t>
            </a:r>
          </a:p>
          <a:p>
            <a:pPr algn="ctr"/>
            <a:endParaRPr lang="ru-RU" sz="4400" b="1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 Активизация словаря (сложные слова, наречия,  антонимы, синонимы)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Грамматический строй речи  (падежные  конструкции,  согласование окончаний в словах, счёт  существительных с прилагательными )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 Употребление в речи предлогов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Умение пересказывать сказки, тексты.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Составление рассказов (по картине, по серии картин, из опыта,  по 1 эпизоду – продолжи или закончи рассказ)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167</Words>
  <Application>Microsoft Office PowerPoint</Application>
  <PresentationFormat>Экран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Речевое  развитие детей             с   онр  в подготовительной   группе компенсирующей направленности « Васильки»</vt:lpstr>
      <vt:lpstr>ВЗАИМОСВЯЗЬ СПЕЦИАЛИСТОВ В КОРРЕКЦИИ РЕЧИ</vt:lpstr>
      <vt:lpstr>ЗАДАЧИ  РЕЧЕВОГО  РАЗВИТИЯ  ДЕТЕЙ С ОНР  6-7  лет  (2-й г. обучения)</vt:lpstr>
      <vt:lpstr>1. Исправление звукопроизношения у детей </vt:lpstr>
      <vt:lpstr>     Конечно, детский сад – не школа, и строгой системы домашних заданий тут быть не может. Но есть целый ряд вопросов, задавая которые вы узнаете уровень представлений вашего ребёнка об окружающей жизни. Причём сами вопросы подобраны с учётом возрастных возможностей ребёнка и тех знаний, которые он должен усвоить в детском саду. Совокупность таких вопросов по какой – либо теме мы будем называть заданием. Конечно эти вопросы не для всех, а только для тех детей, у которых неравнодушны родители, т.е. родители, которые хотят: Знать что изучает ребёнок в детском саду, помочь ему или проверить его; наверстать пропущенное по болезни; помочь ребёнку закрепить пройденное; понять неусвоенное; подготовить ребёнка к школе.  Помните: ребёнку нужна помощь, а невыполнение заданий за него!  Задания могут быть для всей группы или конкретно для вашего ребёнка – чаще всего на закрепление поставленных звуков и пройденного лексического материала.    </vt:lpstr>
      <vt:lpstr>2. Развитие фонематического   слуха Обучение грамоте:   выделение на слух звуков речи,  нахождение их местоположения в словах,  характеристика каждого звука,  запоминание букв,  чтение,  письмо на слух слогов и слов)</vt:lpstr>
      <vt:lpstr>Слайд 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РЕЧЕВОЕ  РАЗВИТИЕ ДЕТЕЙ       С   ОНР  В ПОДГОТОВИТЕЛЬНОЙ ЛОГОПЕДИЧЕСКОЙ  ГРУППЕ</dc:title>
  <dc:creator>User</dc:creator>
  <cp:lastModifiedBy>Ирина</cp:lastModifiedBy>
  <cp:revision>33</cp:revision>
  <dcterms:created xsi:type="dcterms:W3CDTF">2014-09-04T05:39:47Z</dcterms:created>
  <dcterms:modified xsi:type="dcterms:W3CDTF">2017-10-08T20:46:18Z</dcterms:modified>
</cp:coreProperties>
</file>